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B61BEF0D-F0BB-DE4B-95CE-6DB70DBA9567}" type="datetimeFigureOut">
              <a:rPr lang="en-US" smtClean="0"/>
              <a:pPr/>
              <a:t>3/7/2017</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D57F1E4F-1CFF-5643-939E-217C01CDF565}" type="slidenum">
              <a:rPr lang="en-US" smtClean="0"/>
              <a:pPr/>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823800073"/>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9788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61BEF0D-F0BB-DE4B-95CE-6DB70DBA9567}" type="datetimeFigureOut">
              <a:rPr lang="en-US" smtClean="0"/>
              <a:pPr/>
              <a:t>3/7/2017</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D57F1E4F-1CFF-5643-939E-217C01CDF565}" type="slidenum">
              <a:rPr lang="en-US" smtClean="0"/>
              <a:pPr/>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1091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359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B61BEF0D-F0BB-DE4B-95CE-6DB70DBA9567}" type="datetimeFigureOut">
              <a:rPr lang="en-US" smtClean="0"/>
              <a:pPr/>
              <a:t>3/7/2017</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D57F1E4F-1CFF-5643-939E-217C01CDF565}" type="slidenum">
              <a:rPr lang="en-US" smtClean="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716921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8825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8359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5536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B61BEF0D-F0BB-DE4B-95CE-6DB70DBA9567}" type="datetimeFigureOut">
              <a:rPr lang="en-US" smtClean="0"/>
              <a:pPr/>
              <a:t>3/7/2017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8638206"/>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B61BEF0D-F0BB-DE4B-95CE-6DB70DBA9567}" type="datetimeFigureOut">
              <a:rPr lang="en-US" smtClean="0"/>
              <a:pPr/>
              <a:t>3/7/2017</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4059657"/>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61BEF0D-F0BB-DE4B-95CE-6DB70DBA9567}" type="datetimeFigureOut">
              <a:rPr lang="en-US" smtClean="0"/>
              <a:pPr/>
              <a:t>3/7/2017</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9590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61BEF0D-F0BB-DE4B-95CE-6DB70DBA9567}" type="datetimeFigureOut">
              <a:rPr lang="en-US" smtClean="0"/>
              <a:pPr/>
              <a:t>3/7/2017</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D57F1E4F-1CFF-5643-939E-217C01CDF565}" type="slidenum">
              <a:rPr lang="en-US" smtClean="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623878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desmos.com/calculato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20752" y="1534613"/>
            <a:ext cx="3793678" cy="3349641"/>
          </a:xfrm>
        </p:spPr>
        <p:txBody>
          <a:bodyPr>
            <a:normAutofit/>
          </a:bodyPr>
          <a:lstStyle/>
          <a:p>
            <a:r>
              <a:rPr lang="en-US" sz="6000" b="1" dirty="0" smtClean="0">
                <a:ln w="6600">
                  <a:solidFill>
                    <a:schemeClr val="accent2"/>
                  </a:solidFill>
                  <a:prstDash val="solid"/>
                </a:ln>
                <a:solidFill>
                  <a:srgbClr val="FFFFFF"/>
                </a:solidFill>
                <a:effectLst>
                  <a:outerShdw dist="38100" dir="2700000" algn="tl" rotWithShape="0">
                    <a:schemeClr val="accent2"/>
                  </a:outerShdw>
                </a:effectLst>
              </a:rPr>
              <a:t>Optimal Solution</a:t>
            </a:r>
            <a:endParaRPr lang="en-US" sz="60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Subtitle 2"/>
          <p:cNvSpPr>
            <a:spLocks noGrp="1"/>
          </p:cNvSpPr>
          <p:nvPr>
            <p:ph type="subTitle" idx="1"/>
          </p:nvPr>
        </p:nvSpPr>
        <p:spPr/>
        <p:txBody>
          <a:bodyPr/>
          <a:lstStyle/>
          <a:p>
            <a:r>
              <a:rPr lang="en-US" dirty="0" smtClean="0"/>
              <a:t>Coordinating Seminar </a:t>
            </a:r>
          </a:p>
          <a:p>
            <a:r>
              <a:rPr lang="en-US" dirty="0" smtClean="0"/>
              <a:t>Tanya Fraile</a:t>
            </a:r>
            <a:endParaRPr lang="en-US" dirty="0"/>
          </a:p>
        </p:txBody>
      </p:sp>
    </p:spTree>
    <p:extLst>
      <p:ext uri="{BB962C8B-B14F-4D97-AF65-F5344CB8AC3E}">
        <p14:creationId xmlns:p14="http://schemas.microsoft.com/office/powerpoint/2010/main" val="11837186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Solution</a:t>
            </a:r>
            <a:endParaRPr lang="en-US" dirty="0"/>
          </a:p>
        </p:txBody>
      </p:sp>
      <p:sp>
        <p:nvSpPr>
          <p:cNvPr id="3" name="Content Placeholder 2"/>
          <p:cNvSpPr>
            <a:spLocks noGrp="1"/>
          </p:cNvSpPr>
          <p:nvPr>
            <p:ph idx="1"/>
          </p:nvPr>
        </p:nvSpPr>
        <p:spPr/>
        <p:txBody>
          <a:bodyPr/>
          <a:lstStyle/>
          <a:p>
            <a:r>
              <a:rPr lang="en-US" dirty="0">
                <a:solidFill>
                  <a:schemeClr val="accent1">
                    <a:lumMod val="75000"/>
                  </a:schemeClr>
                </a:solidFill>
              </a:rPr>
              <a:t>An </a:t>
            </a:r>
            <a:r>
              <a:rPr lang="en-US" b="1" dirty="0">
                <a:solidFill>
                  <a:schemeClr val="accent1">
                    <a:lumMod val="75000"/>
                  </a:schemeClr>
                </a:solidFill>
              </a:rPr>
              <a:t>optimal solution</a:t>
            </a:r>
            <a:r>
              <a:rPr lang="en-US" dirty="0">
                <a:solidFill>
                  <a:schemeClr val="accent1">
                    <a:lumMod val="75000"/>
                  </a:schemeClr>
                </a:solidFill>
              </a:rPr>
              <a:t> is a feasible </a:t>
            </a:r>
            <a:r>
              <a:rPr lang="en-US" b="1" dirty="0" smtClean="0">
                <a:solidFill>
                  <a:schemeClr val="accent1">
                    <a:lumMod val="75000"/>
                  </a:schemeClr>
                </a:solidFill>
              </a:rPr>
              <a:t>solution</a:t>
            </a:r>
            <a:r>
              <a:rPr lang="en-US" dirty="0">
                <a:solidFill>
                  <a:schemeClr val="accent1">
                    <a:lumMod val="75000"/>
                  </a:schemeClr>
                </a:solidFill>
              </a:rPr>
              <a:t> </a:t>
            </a:r>
            <a:r>
              <a:rPr lang="en-US" dirty="0" smtClean="0">
                <a:solidFill>
                  <a:schemeClr val="accent1">
                    <a:lumMod val="75000"/>
                  </a:schemeClr>
                </a:solidFill>
              </a:rPr>
              <a:t>(a region bounded by given constraints) where </a:t>
            </a:r>
            <a:r>
              <a:rPr lang="en-US" dirty="0">
                <a:solidFill>
                  <a:schemeClr val="accent1">
                    <a:lumMod val="75000"/>
                  </a:schemeClr>
                </a:solidFill>
              </a:rPr>
              <a:t>the objective function reaches its maximum (or minimum) value – for example, the most profit or the least cost.</a:t>
            </a:r>
          </a:p>
        </p:txBody>
      </p:sp>
    </p:spTree>
    <p:extLst>
      <p:ext uri="{BB962C8B-B14F-4D97-AF65-F5344CB8AC3E}">
        <p14:creationId xmlns:p14="http://schemas.microsoft.com/office/powerpoint/2010/main" val="22796997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a:t>
            </a:r>
            <a:endParaRPr lang="en-US" dirty="0"/>
          </a:p>
        </p:txBody>
      </p:sp>
      <p:sp>
        <p:nvSpPr>
          <p:cNvPr id="3" name="Content Placeholder 2"/>
          <p:cNvSpPr>
            <a:spLocks noGrp="1"/>
          </p:cNvSpPr>
          <p:nvPr>
            <p:ph idx="1"/>
          </p:nvPr>
        </p:nvSpPr>
        <p:spPr/>
        <p:txBody>
          <a:bodyPr>
            <a:normAutofit/>
          </a:bodyPr>
          <a:lstStyle/>
          <a:p>
            <a:r>
              <a:rPr lang="en-US" sz="2400" dirty="0" smtClean="0"/>
              <a:t>A carpenter only makes chairs and tables. He then sells them to the local furniture store. He wants to find out how many chairs and how many tables he needs to sale each to reach his maximum net income.</a:t>
            </a:r>
            <a:endParaRPr lang="en-US" sz="2400" dirty="0"/>
          </a:p>
        </p:txBody>
      </p:sp>
    </p:spTree>
    <p:extLst>
      <p:ext uri="{BB962C8B-B14F-4D97-AF65-F5344CB8AC3E}">
        <p14:creationId xmlns:p14="http://schemas.microsoft.com/office/powerpoint/2010/main" val="41446818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(Cont.)</a:t>
            </a:r>
            <a:endParaRPr lang="en-US" dirty="0"/>
          </a:p>
        </p:txBody>
      </p:sp>
      <p:sp>
        <p:nvSpPr>
          <p:cNvPr id="3" name="Content Placeholder 2"/>
          <p:cNvSpPr>
            <a:spLocks noGrp="1"/>
          </p:cNvSpPr>
          <p:nvPr>
            <p:ph idx="1"/>
          </p:nvPr>
        </p:nvSpPr>
        <p:spPr/>
        <p:txBody>
          <a:bodyPr/>
          <a:lstStyle/>
          <a:p>
            <a:r>
              <a:rPr lang="en-US" dirty="0" smtClean="0"/>
              <a:t>The production time to create a table (x) is 2 hours and 1 hour for a chair (y). His total available labor hours is 40 hours a week. Raw materials needed for the chair is doubled the amount for the chair. The total supply or raw material needed for one week is 50 units. The maximum function is given. Therefore:</a:t>
            </a:r>
          </a:p>
          <a:p>
            <a:r>
              <a:rPr lang="en-US" dirty="0"/>
              <a:t>	</a:t>
            </a:r>
            <a:r>
              <a:rPr lang="en-US" dirty="0" smtClean="0"/>
              <a:t>	</a:t>
            </a:r>
            <a:r>
              <a:rPr lang="en-US" dirty="0" smtClean="0">
                <a:solidFill>
                  <a:schemeClr val="accent1">
                    <a:lumMod val="75000"/>
                  </a:schemeClr>
                </a:solidFill>
              </a:rPr>
              <a:t>Maximum</a:t>
            </a:r>
            <a:r>
              <a:rPr lang="en-US" dirty="0">
                <a:solidFill>
                  <a:schemeClr val="accent1">
                    <a:lumMod val="75000"/>
                  </a:schemeClr>
                </a:solidFill>
                <a:latin typeface="Times New Roman" panose="02020603050405020304" pitchFamily="18" charset="0"/>
              </a:rPr>
              <a:t> </a:t>
            </a:r>
            <a:r>
              <a:rPr lang="en-US" dirty="0" smtClean="0">
                <a:solidFill>
                  <a:schemeClr val="accent1">
                    <a:lumMod val="75000"/>
                  </a:schemeClr>
                </a:solidFill>
                <a:latin typeface="Times New Roman" panose="02020603050405020304" pitchFamily="18" charset="0"/>
              </a:rPr>
              <a:t>    </a:t>
            </a:r>
            <a:r>
              <a:rPr lang="en-US" dirty="0" smtClean="0">
                <a:solidFill>
                  <a:schemeClr val="accent1">
                    <a:lumMod val="75000"/>
                  </a:schemeClr>
                </a:solidFill>
                <a:latin typeface="Calibri" panose="020F0502020204030204" pitchFamily="34" charset="0"/>
              </a:rPr>
              <a:t>5 X </a:t>
            </a:r>
            <a:r>
              <a:rPr lang="en-US" dirty="0">
                <a:solidFill>
                  <a:schemeClr val="accent1">
                    <a:lumMod val="75000"/>
                  </a:schemeClr>
                </a:solidFill>
                <a:latin typeface="Calibri" panose="020F0502020204030204" pitchFamily="34" charset="0"/>
              </a:rPr>
              <a:t>+ </a:t>
            </a:r>
            <a:r>
              <a:rPr lang="en-US" dirty="0" smtClean="0">
                <a:solidFill>
                  <a:schemeClr val="accent1">
                    <a:lumMod val="75000"/>
                  </a:schemeClr>
                </a:solidFill>
                <a:latin typeface="Calibri" panose="020F0502020204030204" pitchFamily="34" charset="0"/>
              </a:rPr>
              <a:t>3 Y</a:t>
            </a:r>
          </a:p>
          <a:p>
            <a:pPr marL="0" indent="0">
              <a:buNone/>
            </a:pPr>
            <a:r>
              <a:rPr lang="en-US" dirty="0">
                <a:solidFill>
                  <a:schemeClr val="accent1">
                    <a:lumMod val="75000"/>
                  </a:schemeClr>
                </a:solidFill>
                <a:latin typeface="Calibri" panose="020F0502020204030204" pitchFamily="34" charset="0"/>
              </a:rPr>
              <a:t>	</a:t>
            </a:r>
            <a:r>
              <a:rPr lang="en-US" dirty="0" smtClean="0">
                <a:solidFill>
                  <a:schemeClr val="accent1">
                    <a:lumMod val="75000"/>
                  </a:schemeClr>
                </a:solidFill>
                <a:latin typeface="Calibri" panose="020F0502020204030204" pitchFamily="34" charset="0"/>
              </a:rPr>
              <a:t>	Constraint</a:t>
            </a:r>
            <a:r>
              <a:rPr lang="en-US" dirty="0">
                <a:solidFill>
                  <a:schemeClr val="accent1">
                    <a:lumMod val="75000"/>
                  </a:schemeClr>
                </a:solidFill>
                <a:latin typeface="Calibri" panose="020F0502020204030204" pitchFamily="34" charset="0"/>
              </a:rPr>
              <a:t/>
            </a:r>
            <a:br>
              <a:rPr lang="en-US" dirty="0">
                <a:solidFill>
                  <a:schemeClr val="accent1">
                    <a:lumMod val="75000"/>
                  </a:schemeClr>
                </a:solidFill>
                <a:latin typeface="Calibri" panose="020F0502020204030204" pitchFamily="34" charset="0"/>
              </a:rPr>
            </a:br>
            <a:r>
              <a:rPr lang="en-US" dirty="0" smtClean="0">
                <a:solidFill>
                  <a:schemeClr val="accent1">
                    <a:lumMod val="75000"/>
                  </a:schemeClr>
                </a:solidFill>
                <a:latin typeface="Calibri" panose="020F0502020204030204" pitchFamily="34" charset="0"/>
              </a:rPr>
              <a:t>			        2 X </a:t>
            </a:r>
            <a:r>
              <a:rPr lang="en-US" dirty="0">
                <a:solidFill>
                  <a:schemeClr val="accent1">
                    <a:lumMod val="75000"/>
                  </a:schemeClr>
                </a:solidFill>
                <a:latin typeface="Calibri" panose="020F0502020204030204" pitchFamily="34" charset="0"/>
              </a:rPr>
              <a:t>+ Y </a:t>
            </a:r>
            <a:r>
              <a:rPr lang="en-US" u="sng" dirty="0">
                <a:solidFill>
                  <a:schemeClr val="accent1">
                    <a:lumMod val="75000"/>
                  </a:schemeClr>
                </a:solidFill>
                <a:latin typeface="Calibri" panose="020F0502020204030204" pitchFamily="34" charset="0"/>
              </a:rPr>
              <a:t>&lt;</a:t>
            </a:r>
            <a:r>
              <a:rPr lang="en-US" dirty="0">
                <a:solidFill>
                  <a:schemeClr val="accent1">
                    <a:lumMod val="75000"/>
                  </a:schemeClr>
                </a:solidFill>
                <a:latin typeface="Calibri" panose="020F0502020204030204" pitchFamily="34" charset="0"/>
              </a:rPr>
              <a:t> 40 </a:t>
            </a:r>
            <a:r>
              <a:rPr lang="en-US" dirty="0" smtClean="0">
                <a:solidFill>
                  <a:schemeClr val="accent1">
                    <a:lumMod val="75000"/>
                  </a:schemeClr>
                </a:solidFill>
                <a:latin typeface="Calibri" panose="020F0502020204030204" pitchFamily="34" charset="0"/>
              </a:rPr>
              <a:t>(labor)</a:t>
            </a:r>
          </a:p>
          <a:p>
            <a:pPr marL="0" indent="0">
              <a:buNone/>
            </a:pPr>
            <a:r>
              <a:rPr lang="en-US" dirty="0" smtClean="0">
                <a:solidFill>
                  <a:schemeClr val="accent1">
                    <a:lumMod val="75000"/>
                  </a:schemeClr>
                </a:solidFill>
                <a:latin typeface="Calibri" panose="020F0502020204030204" pitchFamily="34" charset="0"/>
              </a:rPr>
              <a:t>			        X </a:t>
            </a:r>
            <a:r>
              <a:rPr lang="en-US" dirty="0">
                <a:solidFill>
                  <a:schemeClr val="accent1">
                    <a:lumMod val="75000"/>
                  </a:schemeClr>
                </a:solidFill>
                <a:latin typeface="Calibri" panose="020F0502020204030204" pitchFamily="34" charset="0"/>
              </a:rPr>
              <a:t>+ 2 Y </a:t>
            </a:r>
            <a:r>
              <a:rPr lang="en-US" u="sng" dirty="0">
                <a:solidFill>
                  <a:schemeClr val="accent1">
                    <a:lumMod val="75000"/>
                  </a:schemeClr>
                </a:solidFill>
                <a:latin typeface="Calibri" panose="020F0502020204030204" pitchFamily="34" charset="0"/>
              </a:rPr>
              <a:t>&lt;</a:t>
            </a:r>
            <a:r>
              <a:rPr lang="en-US" dirty="0">
                <a:solidFill>
                  <a:schemeClr val="accent1">
                    <a:lumMod val="75000"/>
                  </a:schemeClr>
                </a:solidFill>
                <a:latin typeface="Calibri" panose="020F0502020204030204" pitchFamily="34" charset="0"/>
              </a:rPr>
              <a:t> 50 </a:t>
            </a:r>
            <a:r>
              <a:rPr lang="en-US" dirty="0" smtClean="0">
                <a:solidFill>
                  <a:schemeClr val="accent1">
                    <a:lumMod val="75000"/>
                  </a:schemeClr>
                </a:solidFill>
                <a:latin typeface="Calibri" panose="020F0502020204030204" pitchFamily="34" charset="0"/>
              </a:rPr>
              <a:t>(material)</a:t>
            </a:r>
            <a:r>
              <a:rPr lang="en-US" dirty="0">
                <a:solidFill>
                  <a:schemeClr val="accent1">
                    <a:lumMod val="75000"/>
                  </a:schemeClr>
                </a:solidFill>
                <a:latin typeface="Calibri" panose="020F0502020204030204" pitchFamily="34" charset="0"/>
              </a:rPr>
              <a:t/>
            </a:r>
            <a:br>
              <a:rPr lang="en-US" dirty="0">
                <a:solidFill>
                  <a:schemeClr val="accent1">
                    <a:lumMod val="75000"/>
                  </a:schemeClr>
                </a:solidFill>
                <a:latin typeface="Calibri" panose="020F0502020204030204" pitchFamily="34" charset="0"/>
              </a:rPr>
            </a:br>
            <a:r>
              <a:rPr lang="en-US" dirty="0" smtClean="0">
                <a:solidFill>
                  <a:schemeClr val="accent1">
                    <a:lumMod val="75000"/>
                  </a:schemeClr>
                </a:solidFill>
                <a:latin typeface="Calibri" panose="020F0502020204030204" pitchFamily="34" charset="0"/>
              </a:rPr>
              <a:t>			        X,Y &gt; 0   (must be non-negative)</a:t>
            </a:r>
            <a:endParaRPr lang="en-US" dirty="0">
              <a:solidFill>
                <a:schemeClr val="accent1">
                  <a:lumMod val="75000"/>
                </a:schemeClr>
              </a:solidFill>
              <a:latin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3732607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494205"/>
            <a:ext cx="8770571" cy="1560716"/>
          </a:xfrm>
        </p:spPr>
        <p:txBody>
          <a:bodyPr>
            <a:normAutofit fontScale="90000"/>
          </a:bodyPr>
          <a:lstStyle/>
          <a:p>
            <a:r>
              <a:rPr lang="en-US" dirty="0" smtClean="0"/>
              <a:t>Using </a:t>
            </a:r>
            <a:br>
              <a:rPr lang="en-US" dirty="0" smtClean="0"/>
            </a:br>
            <a:r>
              <a:rPr lang="en-US" dirty="0" smtClean="0"/>
              <a:t> 					</a:t>
            </a:r>
            <a:r>
              <a:rPr lang="en-US" sz="2200" dirty="0" smtClean="0"/>
              <a:t>(</a:t>
            </a:r>
            <a:r>
              <a:rPr lang="en-US" sz="2200" dirty="0"/>
              <a:t>Online graphing calculator)</a:t>
            </a:r>
            <a:br>
              <a:rPr lang="en-US" sz="2200" dirty="0"/>
            </a:b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Open up Desmos. (Desmos is a free app that can be accessed through any search engine)</a:t>
            </a:r>
          </a:p>
          <a:p>
            <a:pPr marL="0" indent="0">
              <a:buNone/>
            </a:pPr>
            <a:r>
              <a:rPr lang="en-US" dirty="0"/>
              <a:t>	</a:t>
            </a:r>
            <a:r>
              <a:rPr lang="en-US" dirty="0" smtClean="0"/>
              <a:t>                         </a:t>
            </a:r>
            <a:r>
              <a:rPr lang="en-US" dirty="0" smtClean="0">
                <a:hlinkClick r:id="rId2"/>
              </a:rPr>
              <a:t>https</a:t>
            </a:r>
            <a:r>
              <a:rPr lang="en-US" dirty="0">
                <a:hlinkClick r:id="rId2"/>
              </a:rPr>
              <a:t>://</a:t>
            </a:r>
            <a:r>
              <a:rPr lang="en-US" dirty="0" smtClean="0">
                <a:hlinkClick r:id="rId2"/>
              </a:rPr>
              <a:t>www.desmos.com/calculator</a:t>
            </a:r>
            <a:endParaRPr lang="en-US" dirty="0" smtClean="0"/>
          </a:p>
          <a:p>
            <a:pPr marL="0" indent="0">
              <a:buNone/>
            </a:pPr>
            <a:endParaRPr lang="en-US" dirty="0"/>
          </a:p>
          <a:p>
            <a:pPr marL="0" indent="0">
              <a:buNone/>
            </a:pPr>
            <a:r>
              <a:rPr lang="en-US" dirty="0" smtClean="0"/>
              <a:t>(Following steps are listed on hand-out) </a:t>
            </a:r>
            <a:endParaRPr lang="en-US" dirty="0"/>
          </a:p>
        </p:txBody>
      </p:sp>
      <p:pic>
        <p:nvPicPr>
          <p:cNvPr id="1026" name="Picture 2" descr="Image result for desm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6020" y="494205"/>
            <a:ext cx="2864200" cy="742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01096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err="1"/>
              <a:t>Arsham</a:t>
            </a:r>
            <a:r>
              <a:rPr lang="en-US" dirty="0"/>
              <a:t>, Dr. Hossein. "Linear Optimization." </a:t>
            </a:r>
            <a:r>
              <a:rPr lang="en-US" i="1" dirty="0"/>
              <a:t>Linear Optimization</a:t>
            </a:r>
            <a:r>
              <a:rPr lang="en-US" dirty="0"/>
              <a:t>. </a:t>
            </a:r>
            <a:r>
              <a:rPr lang="en-US" dirty="0" err="1"/>
              <a:t>N.p</a:t>
            </a:r>
            <a:r>
              <a:rPr lang="en-US" dirty="0"/>
              <a:t>., 25 Feb. 1994. Web. 07 Mar. 2017</a:t>
            </a:r>
            <a:r>
              <a:rPr lang="en-US" dirty="0" smtClean="0"/>
              <a:t>.</a:t>
            </a:r>
          </a:p>
          <a:p>
            <a:r>
              <a:rPr lang="en-US" dirty="0"/>
              <a:t>"Excel Solver - Solutions: Feasible, "Good" and Optimal." </a:t>
            </a:r>
            <a:r>
              <a:rPr lang="en-US" i="1" dirty="0"/>
              <a:t>Solver</a:t>
            </a:r>
            <a:r>
              <a:rPr lang="en-US" dirty="0"/>
              <a:t>. </a:t>
            </a:r>
            <a:r>
              <a:rPr lang="en-US" dirty="0" err="1"/>
              <a:t>N.p</a:t>
            </a:r>
            <a:r>
              <a:rPr lang="en-US" dirty="0"/>
              <a:t>., 07 Apr. 2015. Web. 07 Mar. 2017.</a:t>
            </a:r>
          </a:p>
        </p:txBody>
      </p:sp>
    </p:spTree>
    <p:extLst>
      <p:ext uri="{BB962C8B-B14F-4D97-AF65-F5344CB8AC3E}">
        <p14:creationId xmlns:p14="http://schemas.microsoft.com/office/powerpoint/2010/main" val="21283813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100</TotalTime>
  <Words>158</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Century Schoolbook</vt:lpstr>
      <vt:lpstr>Corbel</vt:lpstr>
      <vt:lpstr>Times New Roman</vt:lpstr>
      <vt:lpstr>Feathered</vt:lpstr>
      <vt:lpstr>Optimal Solution</vt:lpstr>
      <vt:lpstr>Optimal Solution</vt:lpstr>
      <vt:lpstr>Sample Problem </vt:lpstr>
      <vt:lpstr>Sample Problem (Cont.)</vt:lpstr>
      <vt:lpstr>Using        (Online graphing calculator)  </vt:lpstr>
      <vt:lpstr>Reference</vt:lpstr>
    </vt:vector>
  </TitlesOfParts>
  <Company>Mount Saint Mary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Optimal Solution</dc:title>
  <dc:creator>Tanya Fraile</dc:creator>
  <cp:lastModifiedBy>Microsoft account</cp:lastModifiedBy>
  <cp:revision>6</cp:revision>
  <dcterms:created xsi:type="dcterms:W3CDTF">2017-03-07T07:22:08Z</dcterms:created>
  <dcterms:modified xsi:type="dcterms:W3CDTF">2017-03-07T12:01:26Z</dcterms:modified>
</cp:coreProperties>
</file>